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8" r:id="rId4"/>
    <p:sldId id="261" r:id="rId5"/>
    <p:sldId id="260" r:id="rId6"/>
    <p:sldId id="259"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3" autoAdjust="0"/>
    <p:restoredTop sz="94660"/>
  </p:normalViewPr>
  <p:slideViewPr>
    <p:cSldViewPr snapToGrid="0">
      <p:cViewPr varScale="1">
        <p:scale>
          <a:sx n="106" d="100"/>
          <a:sy n="106" d="100"/>
        </p:scale>
        <p:origin x="12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4F5B60-0427-4A38-9526-6FFF32BDA637}" type="datetimeFigureOut">
              <a:rPr lang="en-GB" smtClean="0"/>
              <a:t>28/04/2022</a:t>
            </a:fld>
            <a:endParaRPr lang="en-GB"/>
          </a:p>
        </p:txBody>
      </p:sp>
      <p:sp>
        <p:nvSpPr>
          <p:cNvPr id="5" name="Footer Placeholder 4"/>
          <p:cNvSpPr>
            <a:spLocks noGrp="1"/>
          </p:cNvSpPr>
          <p:nvPr>
            <p:ph type="ftr" sz="quarter" idx="11"/>
          </p:nvPr>
        </p:nvSpPr>
        <p:spPr/>
        <p:txBody>
          <a:bodyPr/>
          <a:lstStyle/>
          <a:p>
            <a:endParaRPr lang="en-GB"/>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178388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4F5B60-0427-4A38-9526-6FFF32BDA637}" type="datetimeFigureOut">
              <a:rPr lang="en-GB" smtClean="0"/>
              <a:t>28/04/2022</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3521128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4F5B60-0427-4A38-9526-6FFF32BDA637}" type="datetimeFigureOut">
              <a:rPr lang="en-GB" smtClean="0"/>
              <a:t>28/04/2022</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2A5358F-EC54-470B-B33D-75DAA385C65A}" type="slidenum">
              <a:rPr lang="en-GB" smtClean="0"/>
              <a:t>‹#›</a:t>
            </a:fld>
            <a:endParaRPr lang="en-GB"/>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72141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74F5B60-0427-4A38-9526-6FFF32BDA637}" type="datetimeFigureOut">
              <a:rPr lang="en-GB" smtClean="0"/>
              <a:t>28/04/2022</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542134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74F5B60-0427-4A38-9526-6FFF32BDA637}" type="datetimeFigureOut">
              <a:rPr lang="en-GB" smtClean="0"/>
              <a:t>28/04/2022</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A5358F-EC54-470B-B33D-75DAA385C65A}" type="slidenum">
              <a:rPr lang="en-GB" smtClean="0"/>
              <a:t>‹#›</a:t>
            </a:fld>
            <a:endParaRPr lang="en-GB"/>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27030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74F5B60-0427-4A38-9526-6FFF32BDA637}" type="datetimeFigureOut">
              <a:rPr lang="en-GB" smtClean="0"/>
              <a:t>28/04/2022</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1082118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4F5B60-0427-4A38-9526-6FFF32BDA637}" type="datetimeFigureOut">
              <a:rPr lang="en-GB" smtClean="0"/>
              <a:t>28/04/2022</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4143124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4F5B60-0427-4A38-9526-6FFF32BDA637}" type="datetimeFigureOut">
              <a:rPr lang="en-GB" smtClean="0"/>
              <a:t>28/04/2022</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1987979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4F5B60-0427-4A38-9526-6FFF32BDA637}" type="datetimeFigureOut">
              <a:rPr lang="en-GB" smtClean="0"/>
              <a:t>28/04/2022</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137825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4F5B60-0427-4A38-9526-6FFF32BDA637}" type="datetimeFigureOut">
              <a:rPr lang="en-GB" smtClean="0"/>
              <a:t>28/04/2022</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16903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4F5B60-0427-4A38-9526-6FFF32BDA637}" type="datetimeFigureOut">
              <a:rPr lang="en-GB" smtClean="0"/>
              <a:t>28/04/2022</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2005329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4F5B60-0427-4A38-9526-6FFF32BDA637}" type="datetimeFigureOut">
              <a:rPr lang="en-GB" smtClean="0"/>
              <a:t>28/04/2022</a:t>
            </a:fld>
            <a:endParaRPr lang="en-GB"/>
          </a:p>
        </p:txBody>
      </p:sp>
      <p:sp>
        <p:nvSpPr>
          <p:cNvPr id="8" name="Footer Placeholder 7"/>
          <p:cNvSpPr>
            <a:spLocks noGrp="1"/>
          </p:cNvSpPr>
          <p:nvPr>
            <p:ph type="ftr" sz="quarter" idx="11"/>
          </p:nvPr>
        </p:nvSpPr>
        <p:spPr/>
        <p:txBody>
          <a:bodyPr/>
          <a:lstStyle/>
          <a:p>
            <a:endParaRPr lang="en-GB"/>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151746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4F5B60-0427-4A38-9526-6FFF32BDA637}" type="datetimeFigureOut">
              <a:rPr lang="en-GB" smtClean="0"/>
              <a:t>28/04/2022</a:t>
            </a:fld>
            <a:endParaRPr lang="en-GB"/>
          </a:p>
        </p:txBody>
      </p:sp>
      <p:sp>
        <p:nvSpPr>
          <p:cNvPr id="4" name="Footer Placeholder 3"/>
          <p:cNvSpPr>
            <a:spLocks noGrp="1"/>
          </p:cNvSpPr>
          <p:nvPr>
            <p:ph type="ftr" sz="quarter" idx="11"/>
          </p:nvPr>
        </p:nvSpPr>
        <p:spPr/>
        <p:txBody>
          <a:bodyPr/>
          <a:lstStyle/>
          <a:p>
            <a:endParaRPr lang="en-GB"/>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336626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4F5B60-0427-4A38-9526-6FFF32BDA637}" type="datetimeFigureOut">
              <a:rPr lang="en-GB" smtClean="0"/>
              <a:t>28/04/2022</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2696828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4F5B60-0427-4A38-9526-6FFF32BDA637}" type="datetimeFigureOut">
              <a:rPr lang="en-GB" smtClean="0"/>
              <a:t>28/04/2022</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16243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4F5B60-0427-4A38-9526-6FFF32BDA637}" type="datetimeFigureOut">
              <a:rPr lang="en-GB" smtClean="0"/>
              <a:t>28/04/2022</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A5358F-EC54-470B-B33D-75DAA385C65A}" type="slidenum">
              <a:rPr lang="en-GB" smtClean="0"/>
              <a:t>‹#›</a:t>
            </a:fld>
            <a:endParaRPr lang="en-GB"/>
          </a:p>
        </p:txBody>
      </p:sp>
    </p:spTree>
    <p:extLst>
      <p:ext uri="{BB962C8B-B14F-4D97-AF65-F5344CB8AC3E}">
        <p14:creationId xmlns:p14="http://schemas.microsoft.com/office/powerpoint/2010/main" val="4279724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74F5B60-0427-4A38-9526-6FFF32BDA637}" type="datetimeFigureOut">
              <a:rPr lang="en-GB" smtClean="0"/>
              <a:t>28/04/2022</a:t>
            </a:fld>
            <a:endParaRPr lang="en-GB"/>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2A5358F-EC54-470B-B33D-75DAA385C65A}" type="slidenum">
              <a:rPr lang="en-GB" smtClean="0"/>
              <a:t>‹#›</a:t>
            </a:fld>
            <a:endParaRPr lang="en-GB"/>
          </a:p>
        </p:txBody>
      </p:sp>
    </p:spTree>
    <p:extLst>
      <p:ext uri="{BB962C8B-B14F-4D97-AF65-F5344CB8AC3E}">
        <p14:creationId xmlns:p14="http://schemas.microsoft.com/office/powerpoint/2010/main" val="121168146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9156-2E43-4178-9E3E-EAD472D42AB4}"/>
              </a:ext>
            </a:extLst>
          </p:cNvPr>
          <p:cNvSpPr>
            <a:spLocks noGrp="1"/>
          </p:cNvSpPr>
          <p:nvPr>
            <p:ph type="ctrTitle"/>
          </p:nvPr>
        </p:nvSpPr>
        <p:spPr/>
        <p:txBody>
          <a:bodyPr/>
          <a:lstStyle/>
          <a:p>
            <a:r>
              <a:rPr lang="en-GB" dirty="0"/>
              <a:t>Pet equipment app</a:t>
            </a:r>
          </a:p>
        </p:txBody>
      </p:sp>
      <p:sp>
        <p:nvSpPr>
          <p:cNvPr id="3" name="Subtitle 2">
            <a:extLst>
              <a:ext uri="{FF2B5EF4-FFF2-40B4-BE49-F238E27FC236}">
                <a16:creationId xmlns:a16="http://schemas.microsoft.com/office/drawing/2014/main" id="{21243F6B-57B5-42E1-B7EC-8DCF294D4272}"/>
              </a:ext>
            </a:extLst>
          </p:cNvPr>
          <p:cNvSpPr>
            <a:spLocks noGrp="1"/>
          </p:cNvSpPr>
          <p:nvPr>
            <p:ph type="subTitle" idx="1"/>
          </p:nvPr>
        </p:nvSpPr>
        <p:spPr/>
        <p:txBody>
          <a:bodyPr/>
          <a:lstStyle/>
          <a:p>
            <a:r>
              <a:rPr lang="en-GB" dirty="0"/>
              <a:t>Jack Noonan</a:t>
            </a:r>
          </a:p>
        </p:txBody>
      </p:sp>
    </p:spTree>
    <p:extLst>
      <p:ext uri="{BB962C8B-B14F-4D97-AF65-F5344CB8AC3E}">
        <p14:creationId xmlns:p14="http://schemas.microsoft.com/office/powerpoint/2010/main" val="414997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 name="Picture 3" descr="Calendar&#10;&#10;Description automatically generated">
            <a:extLst>
              <a:ext uri="{FF2B5EF4-FFF2-40B4-BE49-F238E27FC236}">
                <a16:creationId xmlns:a16="http://schemas.microsoft.com/office/drawing/2014/main" id="{FDF58983-A075-4F52-A3A9-9EBD974A8A59}"/>
              </a:ext>
            </a:extLst>
          </p:cNvPr>
          <p:cNvPicPr>
            <a:picLocks noChangeAspect="1"/>
          </p:cNvPicPr>
          <p:nvPr/>
        </p:nvPicPr>
        <p:blipFill rotWithShape="1">
          <a:blip r:embed="rId2"/>
          <a:srcRect r="444"/>
          <a:stretch/>
        </p:blipFill>
        <p:spPr>
          <a:xfrm>
            <a:off x="20" y="10"/>
            <a:ext cx="12191980" cy="6857990"/>
          </a:xfrm>
          <a:prstGeom prst="rect">
            <a:avLst/>
          </a:prstGeom>
        </p:spPr>
      </p:pic>
    </p:spTree>
    <p:extLst>
      <p:ext uri="{BB962C8B-B14F-4D97-AF65-F5344CB8AC3E}">
        <p14:creationId xmlns:p14="http://schemas.microsoft.com/office/powerpoint/2010/main" val="407197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 name="Picture 1" descr="A collage of a dog&#10;&#10;Description automatically generated with medium confidence">
            <a:extLst>
              <a:ext uri="{FF2B5EF4-FFF2-40B4-BE49-F238E27FC236}">
                <a16:creationId xmlns:a16="http://schemas.microsoft.com/office/drawing/2014/main" id="{423D0129-4B3D-4281-B04C-57CA07188417}"/>
              </a:ext>
            </a:extLst>
          </p:cNvPr>
          <p:cNvPicPr>
            <a:picLocks noChangeAspect="1"/>
          </p:cNvPicPr>
          <p:nvPr/>
        </p:nvPicPr>
        <p:blipFill rotWithShape="1">
          <a:blip r:embed="rId2"/>
          <a:srcRect l="444"/>
          <a:stretch/>
        </p:blipFill>
        <p:spPr>
          <a:xfrm>
            <a:off x="20" y="10"/>
            <a:ext cx="12191980" cy="6857990"/>
          </a:xfrm>
          <a:prstGeom prst="rect">
            <a:avLst/>
          </a:prstGeom>
        </p:spPr>
      </p:pic>
    </p:spTree>
    <p:extLst>
      <p:ext uri="{BB962C8B-B14F-4D97-AF65-F5344CB8AC3E}">
        <p14:creationId xmlns:p14="http://schemas.microsoft.com/office/powerpoint/2010/main" val="3604208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 name="Picture 1" descr="A picture containing logo&#10;&#10;Description automatically generated">
            <a:extLst>
              <a:ext uri="{FF2B5EF4-FFF2-40B4-BE49-F238E27FC236}">
                <a16:creationId xmlns:a16="http://schemas.microsoft.com/office/drawing/2014/main" id="{6A239EF6-9AD7-4473-B2B3-F4656054DD3B}"/>
              </a:ext>
            </a:extLst>
          </p:cNvPr>
          <p:cNvPicPr>
            <a:picLocks noChangeAspect="1"/>
          </p:cNvPicPr>
          <p:nvPr/>
        </p:nvPicPr>
        <p:blipFill rotWithShape="1">
          <a:blip r:embed="rId2"/>
          <a:srcRect b="443"/>
          <a:stretch/>
        </p:blipFill>
        <p:spPr>
          <a:xfrm>
            <a:off x="20" y="10"/>
            <a:ext cx="12191980" cy="6857990"/>
          </a:xfrm>
          <a:prstGeom prst="rect">
            <a:avLst/>
          </a:prstGeom>
        </p:spPr>
      </p:pic>
    </p:spTree>
    <p:extLst>
      <p:ext uri="{BB962C8B-B14F-4D97-AF65-F5344CB8AC3E}">
        <p14:creationId xmlns:p14="http://schemas.microsoft.com/office/powerpoint/2010/main" val="4003951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 name="Picture 1" descr="Graphical user interface, application&#10;&#10;Description automatically generated">
            <a:extLst>
              <a:ext uri="{FF2B5EF4-FFF2-40B4-BE49-F238E27FC236}">
                <a16:creationId xmlns:a16="http://schemas.microsoft.com/office/drawing/2014/main" id="{FAC88CFB-7076-405F-97D4-57846807EFB5}"/>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42375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 name="Picture 1" descr="Graphical user interface, application&#10;&#10;Description automatically generated">
            <a:extLst>
              <a:ext uri="{FF2B5EF4-FFF2-40B4-BE49-F238E27FC236}">
                <a16:creationId xmlns:a16="http://schemas.microsoft.com/office/drawing/2014/main" id="{8FC07C8D-71E0-4E13-96F3-75430C46F452}"/>
              </a:ext>
            </a:extLst>
          </p:cNvPr>
          <p:cNvPicPr>
            <a:picLocks noChangeAspect="1"/>
          </p:cNvPicPr>
          <p:nvPr/>
        </p:nvPicPr>
        <p:blipFill rotWithShape="1">
          <a:blip r:embed="rId2"/>
          <a:srcRect l="444"/>
          <a:stretch/>
        </p:blipFill>
        <p:spPr>
          <a:xfrm>
            <a:off x="20" y="10"/>
            <a:ext cx="12191980" cy="6857990"/>
          </a:xfrm>
          <a:prstGeom prst="rect">
            <a:avLst/>
          </a:prstGeom>
        </p:spPr>
      </p:pic>
    </p:spTree>
    <p:extLst>
      <p:ext uri="{BB962C8B-B14F-4D97-AF65-F5344CB8AC3E}">
        <p14:creationId xmlns:p14="http://schemas.microsoft.com/office/powerpoint/2010/main" val="4028256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1" name="Group 9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5" name="Rectangle 10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69" name="Picture 68" descr="Graphical user interface, application, PowerPoint&#10;&#10;Description automatically generated">
            <a:extLst>
              <a:ext uri="{FF2B5EF4-FFF2-40B4-BE49-F238E27FC236}">
                <a16:creationId xmlns:a16="http://schemas.microsoft.com/office/drawing/2014/main" id="{C66A8ABE-CCFD-41F1-BEE3-3352A60B065A}"/>
              </a:ext>
            </a:extLst>
          </p:cNvPr>
          <p:cNvPicPr>
            <a:picLocks noChangeAspect="1"/>
          </p:cNvPicPr>
          <p:nvPr/>
        </p:nvPicPr>
        <p:blipFill rotWithShape="1">
          <a:blip r:embed="rId2"/>
          <a:srcRect l="889" r="-1" b="-1"/>
          <a:stretch/>
        </p:blipFill>
        <p:spPr>
          <a:xfrm>
            <a:off x="20" y="10"/>
            <a:ext cx="12191980" cy="6857990"/>
          </a:xfrm>
          <a:prstGeom prst="rect">
            <a:avLst/>
          </a:prstGeom>
        </p:spPr>
      </p:pic>
    </p:spTree>
    <p:extLst>
      <p:ext uri="{BB962C8B-B14F-4D97-AF65-F5344CB8AC3E}">
        <p14:creationId xmlns:p14="http://schemas.microsoft.com/office/powerpoint/2010/main" val="2395773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1" name="Group 9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5" name="Rectangle 10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 name="Picture 2">
            <a:extLst>
              <a:ext uri="{FF2B5EF4-FFF2-40B4-BE49-F238E27FC236}">
                <a16:creationId xmlns:a16="http://schemas.microsoft.com/office/drawing/2014/main" id="{DB1CD09B-7EC6-479E-B5C2-2097FB09C931}"/>
              </a:ext>
            </a:extLst>
          </p:cNvPr>
          <p:cNvPicPr>
            <a:picLocks noChangeAspect="1"/>
          </p:cNvPicPr>
          <p:nvPr/>
        </p:nvPicPr>
        <p:blipFill rotWithShape="1">
          <a:blip r:embed="rId2"/>
          <a:srcRect l="586" r="748"/>
          <a:stretch/>
        </p:blipFill>
        <p:spPr>
          <a:xfrm>
            <a:off x="20" y="10"/>
            <a:ext cx="12191980" cy="6857990"/>
          </a:xfrm>
          <a:prstGeom prst="rect">
            <a:avLst/>
          </a:prstGeom>
        </p:spPr>
      </p:pic>
    </p:spTree>
    <p:extLst>
      <p:ext uri="{BB962C8B-B14F-4D97-AF65-F5344CB8AC3E}">
        <p14:creationId xmlns:p14="http://schemas.microsoft.com/office/powerpoint/2010/main" val="6340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3"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4"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5"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6"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7"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8"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9"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0"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1"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2"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3"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4"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6" name="Group 55">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7"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8"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9"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0"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1"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2"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3"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4"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5"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6"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7"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8"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0" name="Rectangle 69">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2"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 name="Picture 2">
            <a:extLst>
              <a:ext uri="{FF2B5EF4-FFF2-40B4-BE49-F238E27FC236}">
                <a16:creationId xmlns:a16="http://schemas.microsoft.com/office/drawing/2014/main" id="{E416FBC8-9D0C-4CE5-B5D6-958CA854B8FB}"/>
              </a:ext>
            </a:extLst>
          </p:cNvPr>
          <p:cNvPicPr>
            <a:picLocks noChangeAspect="1"/>
          </p:cNvPicPr>
          <p:nvPr/>
        </p:nvPicPr>
        <p:blipFill>
          <a:blip r:embed="rId2"/>
          <a:stretch>
            <a:fillRect/>
          </a:stretch>
        </p:blipFill>
        <p:spPr>
          <a:xfrm>
            <a:off x="0" y="5469"/>
            <a:ext cx="12192000" cy="6847062"/>
          </a:xfrm>
          <a:prstGeom prst="rect">
            <a:avLst/>
          </a:prstGeom>
        </p:spPr>
      </p:pic>
    </p:spTree>
    <p:extLst>
      <p:ext uri="{BB962C8B-B14F-4D97-AF65-F5344CB8AC3E}">
        <p14:creationId xmlns:p14="http://schemas.microsoft.com/office/powerpoint/2010/main" val="3598537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1" name="Group 9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5" name="Rectangle 10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 name="Picture 2">
            <a:extLst>
              <a:ext uri="{FF2B5EF4-FFF2-40B4-BE49-F238E27FC236}">
                <a16:creationId xmlns:a16="http://schemas.microsoft.com/office/drawing/2014/main" id="{A3F82831-4127-44AB-AA6F-67DCF1EA1982}"/>
              </a:ext>
            </a:extLst>
          </p:cNvPr>
          <p:cNvPicPr>
            <a:picLocks noChangeAspect="1"/>
          </p:cNvPicPr>
          <p:nvPr/>
        </p:nvPicPr>
        <p:blipFill rotWithShape="1">
          <a:blip r:embed="rId2"/>
          <a:srcRect/>
          <a:stretch/>
        </p:blipFill>
        <p:spPr>
          <a:xfrm>
            <a:off x="0" y="1135"/>
            <a:ext cx="12192000" cy="6855729"/>
          </a:xfrm>
          <a:prstGeom prst="rect">
            <a:avLst/>
          </a:prstGeom>
        </p:spPr>
      </p:pic>
    </p:spTree>
    <p:extLst>
      <p:ext uri="{BB962C8B-B14F-4D97-AF65-F5344CB8AC3E}">
        <p14:creationId xmlns:p14="http://schemas.microsoft.com/office/powerpoint/2010/main" val="1146117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1" name="Group 9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5" name="Rectangle 10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 name="Picture 2">
            <a:extLst>
              <a:ext uri="{FF2B5EF4-FFF2-40B4-BE49-F238E27FC236}">
                <a16:creationId xmlns:a16="http://schemas.microsoft.com/office/drawing/2014/main" id="{69BBFDE7-E376-4801-A7E7-8D08DD716DA2}"/>
              </a:ext>
            </a:extLst>
          </p:cNvPr>
          <p:cNvPicPr>
            <a:picLocks noChangeAspect="1"/>
          </p:cNvPicPr>
          <p:nvPr/>
        </p:nvPicPr>
        <p:blipFill rotWithShape="1">
          <a:blip r:embed="rId2"/>
          <a:srcRect r="888" b="-1"/>
          <a:stretch/>
        </p:blipFill>
        <p:spPr>
          <a:xfrm>
            <a:off x="20" y="10"/>
            <a:ext cx="12191980" cy="6857990"/>
          </a:xfrm>
          <a:prstGeom prst="rect">
            <a:avLst/>
          </a:prstGeom>
        </p:spPr>
      </p:pic>
    </p:spTree>
    <p:extLst>
      <p:ext uri="{BB962C8B-B14F-4D97-AF65-F5344CB8AC3E}">
        <p14:creationId xmlns:p14="http://schemas.microsoft.com/office/powerpoint/2010/main" val="396727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6EEF-0564-46A3-9453-A1E9211DD88C}"/>
              </a:ext>
            </a:extLst>
          </p:cNvPr>
          <p:cNvSpPr>
            <a:spLocks noGrp="1"/>
          </p:cNvSpPr>
          <p:nvPr>
            <p:ph type="title"/>
          </p:nvPr>
        </p:nvSpPr>
        <p:spPr/>
        <p:txBody>
          <a:bodyPr/>
          <a:lstStyle/>
          <a:p>
            <a:r>
              <a:rPr lang="en-GB" dirty="0"/>
              <a:t>The what</a:t>
            </a:r>
          </a:p>
        </p:txBody>
      </p:sp>
      <p:sp>
        <p:nvSpPr>
          <p:cNvPr id="3" name="Content Placeholder 2">
            <a:extLst>
              <a:ext uri="{FF2B5EF4-FFF2-40B4-BE49-F238E27FC236}">
                <a16:creationId xmlns:a16="http://schemas.microsoft.com/office/drawing/2014/main" id="{13593B9B-6298-4078-B293-AD4B710E1ACF}"/>
              </a:ext>
            </a:extLst>
          </p:cNvPr>
          <p:cNvSpPr>
            <a:spLocks noGrp="1"/>
          </p:cNvSpPr>
          <p:nvPr>
            <p:ph idx="1"/>
          </p:nvPr>
        </p:nvSpPr>
        <p:spPr/>
        <p:txBody>
          <a:bodyPr/>
          <a:lstStyle/>
          <a:p>
            <a:r>
              <a:rPr lang="en-GB" dirty="0"/>
              <a:t>My project will be based around a mobile application designed around Amazon but specifically catered to people with pets and animals.</a:t>
            </a:r>
          </a:p>
          <a:p>
            <a:r>
              <a:rPr lang="en-GB" dirty="0"/>
              <a:t>Rather than accommodate people with unlimited needs and interests with a huge selection of products and categories, I will be focusing purely on people with pets. With product categories only related to common household pets and horses.</a:t>
            </a:r>
          </a:p>
          <a:p>
            <a:endParaRPr lang="en-GB" dirty="0"/>
          </a:p>
        </p:txBody>
      </p:sp>
    </p:spTree>
    <p:extLst>
      <p:ext uri="{BB962C8B-B14F-4D97-AF65-F5344CB8AC3E}">
        <p14:creationId xmlns:p14="http://schemas.microsoft.com/office/powerpoint/2010/main" val="276208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1" name="Group 9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5" name="Rectangle 10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 name="Picture 2">
            <a:extLst>
              <a:ext uri="{FF2B5EF4-FFF2-40B4-BE49-F238E27FC236}">
                <a16:creationId xmlns:a16="http://schemas.microsoft.com/office/drawing/2014/main" id="{6B279EE4-A5B0-4CF4-911C-80AEE911C8D5}"/>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402561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1" name="Group 9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5" name="Rectangle 10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 name="Picture 2">
            <a:extLst>
              <a:ext uri="{FF2B5EF4-FFF2-40B4-BE49-F238E27FC236}">
                <a16:creationId xmlns:a16="http://schemas.microsoft.com/office/drawing/2014/main" id="{5EADB7FE-448A-42EB-AEE3-7E15AAB7EAB6}"/>
              </a:ext>
            </a:extLst>
          </p:cNvPr>
          <p:cNvPicPr>
            <a:picLocks noChangeAspect="1"/>
          </p:cNvPicPr>
          <p:nvPr/>
        </p:nvPicPr>
        <p:blipFill rotWithShape="1">
          <a:blip r:embed="rId2"/>
          <a:srcRect b="443"/>
          <a:stretch/>
        </p:blipFill>
        <p:spPr>
          <a:xfrm>
            <a:off x="20" y="10"/>
            <a:ext cx="12191980" cy="6857990"/>
          </a:xfrm>
          <a:prstGeom prst="rect">
            <a:avLst/>
          </a:prstGeom>
        </p:spPr>
      </p:pic>
    </p:spTree>
    <p:extLst>
      <p:ext uri="{BB962C8B-B14F-4D97-AF65-F5344CB8AC3E}">
        <p14:creationId xmlns:p14="http://schemas.microsoft.com/office/powerpoint/2010/main" val="3041568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1" name="Group 9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5" name="Rectangle 10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 name="Picture 2">
            <a:extLst>
              <a:ext uri="{FF2B5EF4-FFF2-40B4-BE49-F238E27FC236}">
                <a16:creationId xmlns:a16="http://schemas.microsoft.com/office/drawing/2014/main" id="{7997F61E-C100-42C8-804B-7B01B37CCEE2}"/>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66366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1" name="Group 9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5" name="Rectangle 10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 name="Picture 2">
            <a:extLst>
              <a:ext uri="{FF2B5EF4-FFF2-40B4-BE49-F238E27FC236}">
                <a16:creationId xmlns:a16="http://schemas.microsoft.com/office/drawing/2014/main" id="{DE177645-422E-43DA-91E9-D84B4F475BA0}"/>
              </a:ext>
            </a:extLst>
          </p:cNvPr>
          <p:cNvPicPr>
            <a:picLocks noChangeAspect="1"/>
          </p:cNvPicPr>
          <p:nvPr/>
        </p:nvPicPr>
        <p:blipFill rotWithShape="1">
          <a:blip r:embed="rId2"/>
          <a:srcRect l="644" r="244" b="-1"/>
          <a:stretch/>
        </p:blipFill>
        <p:spPr>
          <a:xfrm>
            <a:off x="20" y="10"/>
            <a:ext cx="12191980" cy="6857990"/>
          </a:xfrm>
          <a:prstGeom prst="rect">
            <a:avLst/>
          </a:prstGeom>
        </p:spPr>
      </p:pic>
    </p:spTree>
    <p:extLst>
      <p:ext uri="{BB962C8B-B14F-4D97-AF65-F5344CB8AC3E}">
        <p14:creationId xmlns:p14="http://schemas.microsoft.com/office/powerpoint/2010/main" val="722383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9"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0"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1"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2"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3"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4"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5"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6"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7"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8"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9"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1" name="Group 90">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2"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3"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4"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5"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6"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7"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8"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9"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0"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1"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2"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3"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5" name="Rectangle 104">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7"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7932A987-4C36-4687-B4BA-58B0ED482445}"/>
              </a:ext>
            </a:extLst>
          </p:cNvPr>
          <p:cNvPicPr>
            <a:picLocks noChangeAspect="1"/>
          </p:cNvPicPr>
          <p:nvPr/>
        </p:nvPicPr>
        <p:blipFill rotWithShape="1">
          <a:blip r:embed="rId2"/>
          <a:srcRect l="889" r="-1" b="-1"/>
          <a:stretch/>
        </p:blipFill>
        <p:spPr>
          <a:xfrm>
            <a:off x="20" y="10"/>
            <a:ext cx="12191980" cy="6857990"/>
          </a:xfrm>
          <a:prstGeom prst="rect">
            <a:avLst/>
          </a:prstGeom>
        </p:spPr>
      </p:pic>
    </p:spTree>
    <p:extLst>
      <p:ext uri="{BB962C8B-B14F-4D97-AF65-F5344CB8AC3E}">
        <p14:creationId xmlns:p14="http://schemas.microsoft.com/office/powerpoint/2010/main" val="448694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2337C1-374C-4014-BBC0-C6FB42483FDE}"/>
              </a:ext>
            </a:extLst>
          </p:cNvPr>
          <p:cNvSpPr>
            <a:spLocks noGrp="1"/>
          </p:cNvSpPr>
          <p:nvPr>
            <p:ph idx="1"/>
          </p:nvPr>
        </p:nvSpPr>
        <p:spPr/>
        <p:txBody>
          <a:bodyPr/>
          <a:lstStyle/>
          <a:p>
            <a:r>
              <a:rPr lang="en-GB" dirty="0"/>
              <a:t>For example, for horse owners they may come to the application in search for new equipment or care products they cant find locally or simply for a wide selection of premium feed for their horses. This will be similar for dog and cat owners wit the addition of toys for the respective pet.</a:t>
            </a:r>
          </a:p>
          <a:p>
            <a:endParaRPr lang="en-GB" dirty="0"/>
          </a:p>
        </p:txBody>
      </p:sp>
    </p:spTree>
    <p:extLst>
      <p:ext uri="{BB962C8B-B14F-4D97-AF65-F5344CB8AC3E}">
        <p14:creationId xmlns:p14="http://schemas.microsoft.com/office/powerpoint/2010/main" val="87469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B649-5E6B-4C85-86EB-CC8B20B4E356}"/>
              </a:ext>
            </a:extLst>
          </p:cNvPr>
          <p:cNvSpPr>
            <a:spLocks noGrp="1"/>
          </p:cNvSpPr>
          <p:nvPr>
            <p:ph type="title"/>
          </p:nvPr>
        </p:nvSpPr>
        <p:spPr/>
        <p:txBody>
          <a:bodyPr/>
          <a:lstStyle/>
          <a:p>
            <a:r>
              <a:rPr lang="en-GB" dirty="0"/>
              <a:t>The who</a:t>
            </a:r>
          </a:p>
        </p:txBody>
      </p:sp>
      <p:sp>
        <p:nvSpPr>
          <p:cNvPr id="3" name="Content Placeholder 2">
            <a:extLst>
              <a:ext uri="{FF2B5EF4-FFF2-40B4-BE49-F238E27FC236}">
                <a16:creationId xmlns:a16="http://schemas.microsoft.com/office/drawing/2014/main" id="{1A3DA712-8745-4AE1-BE95-5D0B6907319F}"/>
              </a:ext>
            </a:extLst>
          </p:cNvPr>
          <p:cNvSpPr>
            <a:spLocks noGrp="1"/>
          </p:cNvSpPr>
          <p:nvPr>
            <p:ph idx="1"/>
          </p:nvPr>
        </p:nvSpPr>
        <p:spPr/>
        <p:txBody>
          <a:bodyPr>
            <a:normAutofit lnSpcReduction="10000"/>
          </a:bodyPr>
          <a:lstStyle/>
          <a:p>
            <a:r>
              <a:rPr lang="en-GB" dirty="0"/>
              <a:t>Our application will be completely catered to pet owners and horse owners, regardless of age and gender, who are looking for toys, certain foods for new pet diets and all around pet equipment.</a:t>
            </a:r>
          </a:p>
          <a:p>
            <a:pPr lvl="1">
              <a:buFont typeface="Wingdings" panose="05000000000000000000" pitchFamily="2" charset="2"/>
              <a:buChar char="§"/>
            </a:pPr>
            <a:r>
              <a:rPr lang="en-GB" dirty="0"/>
              <a:t>Collars</a:t>
            </a:r>
          </a:p>
          <a:p>
            <a:pPr lvl="1">
              <a:buFont typeface="Wingdings" panose="05000000000000000000" pitchFamily="2" charset="2"/>
              <a:buChar char="§"/>
            </a:pPr>
            <a:r>
              <a:rPr lang="en-GB" dirty="0"/>
              <a:t>Bridles</a:t>
            </a:r>
          </a:p>
          <a:p>
            <a:pPr lvl="1">
              <a:buFont typeface="Wingdings" panose="05000000000000000000" pitchFamily="2" charset="2"/>
              <a:buChar char="§"/>
            </a:pPr>
            <a:r>
              <a:rPr lang="en-GB" dirty="0"/>
              <a:t>Stirrups</a:t>
            </a:r>
          </a:p>
          <a:p>
            <a:pPr lvl="1">
              <a:buFont typeface="Wingdings" panose="05000000000000000000" pitchFamily="2" charset="2"/>
              <a:buChar char="§"/>
            </a:pPr>
            <a:r>
              <a:rPr lang="en-GB" dirty="0"/>
              <a:t>Leads</a:t>
            </a:r>
          </a:p>
          <a:p>
            <a:pPr lvl="1">
              <a:buFont typeface="Wingdings" panose="05000000000000000000" pitchFamily="2" charset="2"/>
              <a:buChar char="§"/>
            </a:pPr>
            <a:r>
              <a:rPr lang="en-GB" dirty="0"/>
              <a:t>Etc</a:t>
            </a:r>
          </a:p>
          <a:p>
            <a:r>
              <a:rPr lang="en-GB" dirty="0"/>
              <a:t>Our application will not deviate from this premise to ensure a great application for this group of people while also touching upon a very large potential customer base considering how many people in the world are pet owners.</a:t>
            </a:r>
          </a:p>
        </p:txBody>
      </p:sp>
    </p:spTree>
    <p:extLst>
      <p:ext uri="{BB962C8B-B14F-4D97-AF65-F5344CB8AC3E}">
        <p14:creationId xmlns:p14="http://schemas.microsoft.com/office/powerpoint/2010/main" val="44378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4476-F063-45F2-9C83-7E4FDF97FBAA}"/>
              </a:ext>
            </a:extLst>
          </p:cNvPr>
          <p:cNvSpPr>
            <a:spLocks noGrp="1"/>
          </p:cNvSpPr>
          <p:nvPr>
            <p:ph type="title"/>
          </p:nvPr>
        </p:nvSpPr>
        <p:spPr/>
        <p:txBody>
          <a:bodyPr/>
          <a:lstStyle/>
          <a:p>
            <a:r>
              <a:rPr lang="en-GB" dirty="0"/>
              <a:t>The why</a:t>
            </a:r>
          </a:p>
        </p:txBody>
      </p:sp>
      <p:sp>
        <p:nvSpPr>
          <p:cNvPr id="3" name="Content Placeholder 2">
            <a:extLst>
              <a:ext uri="{FF2B5EF4-FFF2-40B4-BE49-F238E27FC236}">
                <a16:creationId xmlns:a16="http://schemas.microsoft.com/office/drawing/2014/main" id="{207C6BC8-1A26-4B4C-9E2D-74CAFFA8D8E5}"/>
              </a:ext>
            </a:extLst>
          </p:cNvPr>
          <p:cNvSpPr>
            <a:spLocks noGrp="1"/>
          </p:cNvSpPr>
          <p:nvPr>
            <p:ph idx="1"/>
          </p:nvPr>
        </p:nvSpPr>
        <p:spPr/>
        <p:txBody>
          <a:bodyPr/>
          <a:lstStyle/>
          <a:p>
            <a:r>
              <a:rPr lang="en-GB" dirty="0"/>
              <a:t>Although applications such as Amazon provide such a huge and varied choice among products, this backfires in a way that can make finding professional products for specific groups of people especially hard, while also potentially scaring off these customers with the abundance of choice.</a:t>
            </a:r>
          </a:p>
          <a:p>
            <a:r>
              <a:rPr lang="en-GB" dirty="0"/>
              <a:t>Our app will be designed to provide a group of people, pet and horse owners, an amazing shopping experience but with none of the cons talked about above.</a:t>
            </a:r>
          </a:p>
        </p:txBody>
      </p:sp>
    </p:spTree>
    <p:extLst>
      <p:ext uri="{BB962C8B-B14F-4D97-AF65-F5344CB8AC3E}">
        <p14:creationId xmlns:p14="http://schemas.microsoft.com/office/powerpoint/2010/main" val="421385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72B0-B915-4B8D-843C-1EE3CBA846FA}"/>
              </a:ext>
            </a:extLst>
          </p:cNvPr>
          <p:cNvSpPr>
            <a:spLocks noGrp="1"/>
          </p:cNvSpPr>
          <p:nvPr>
            <p:ph type="title"/>
          </p:nvPr>
        </p:nvSpPr>
        <p:spPr>
          <a:xfrm>
            <a:off x="1433889" y="1059872"/>
            <a:ext cx="3012216" cy="4851349"/>
          </a:xfrm>
        </p:spPr>
        <p:txBody>
          <a:bodyPr>
            <a:normAutofit/>
          </a:bodyPr>
          <a:lstStyle/>
          <a:p>
            <a:r>
              <a:rPr lang="en-GB" dirty="0">
                <a:solidFill>
                  <a:schemeClr val="accent1">
                    <a:lumMod val="75000"/>
                  </a:schemeClr>
                </a:solidFill>
              </a:rPr>
              <a:t>Shirley</a:t>
            </a:r>
          </a:p>
        </p:txBody>
      </p:sp>
      <p:sp>
        <p:nvSpPr>
          <p:cNvPr id="3" name="Content Placeholder 2">
            <a:extLst>
              <a:ext uri="{FF2B5EF4-FFF2-40B4-BE49-F238E27FC236}">
                <a16:creationId xmlns:a16="http://schemas.microsoft.com/office/drawing/2014/main" id="{D529F3C2-4D1E-447C-9EA0-D3981D2225B3}"/>
              </a:ext>
            </a:extLst>
          </p:cNvPr>
          <p:cNvSpPr>
            <a:spLocks noGrp="1"/>
          </p:cNvSpPr>
          <p:nvPr>
            <p:ph idx="1"/>
          </p:nvPr>
        </p:nvSpPr>
        <p:spPr>
          <a:xfrm>
            <a:off x="5280368" y="1059872"/>
            <a:ext cx="6224244" cy="4851350"/>
          </a:xfrm>
        </p:spPr>
        <p:txBody>
          <a:bodyPr>
            <a:normAutofit lnSpcReduction="10000"/>
          </a:bodyPr>
          <a:lstStyle/>
          <a:p>
            <a:r>
              <a:rPr lang="en-GB" sz="1400" dirty="0">
                <a:solidFill>
                  <a:schemeClr val="accent1">
                    <a:lumMod val="75000"/>
                  </a:schemeClr>
                </a:solidFill>
              </a:rPr>
              <a:t>About me: </a:t>
            </a:r>
            <a:r>
              <a:rPr lang="en-GB" sz="1400" dirty="0"/>
              <a:t>I’m 29 and currently enrolled in college for a bachelors degree and I have been working in my local stables for the past 6 years which I own and keep my horse Cherry who’s 9 years of age.</a:t>
            </a:r>
          </a:p>
          <a:p>
            <a:r>
              <a:rPr lang="en-GB" sz="1400" dirty="0">
                <a:solidFill>
                  <a:schemeClr val="accent1">
                    <a:lumMod val="75000"/>
                  </a:schemeClr>
                </a:solidFill>
              </a:rPr>
              <a:t>About my job:  </a:t>
            </a:r>
            <a:r>
              <a:rPr lang="en-GB" sz="1400" dirty="0"/>
              <a:t>My main activities during work include cleaning the yard, washing and grooming the horses plus making sure they are well fed along with my colleagues who share this load to make it more efficient.</a:t>
            </a:r>
          </a:p>
          <a:p>
            <a:r>
              <a:rPr lang="en-GB" sz="1400" dirty="0">
                <a:solidFill>
                  <a:schemeClr val="accent1">
                    <a:lumMod val="75000"/>
                  </a:schemeClr>
                </a:solidFill>
              </a:rPr>
              <a:t>Issues: </a:t>
            </a:r>
            <a:r>
              <a:rPr lang="en-GB" sz="1400" dirty="0"/>
              <a:t>Currently there is no choice for buying horse feed or equipment locally besides one shop which Is close to closing down, contacting businesses over the phone to try get orders through each month is both frustrating and worrying if they will arrive on time.</a:t>
            </a:r>
          </a:p>
          <a:p>
            <a:r>
              <a:rPr lang="en-GB" sz="1400" dirty="0">
                <a:solidFill>
                  <a:schemeClr val="accent1">
                    <a:lumMod val="75000"/>
                  </a:schemeClr>
                </a:solidFill>
              </a:rPr>
              <a:t>What I’m looking for: </a:t>
            </a:r>
            <a:r>
              <a:rPr lang="en-GB" sz="1400" dirty="0"/>
              <a:t>For me the biggest things I’m looking for are a wide but focused selection for horse products and feed but also a very easy means of ordering.</a:t>
            </a:r>
            <a:br>
              <a:rPr lang="en-GB" sz="1400" dirty="0"/>
            </a:br>
            <a:r>
              <a:rPr lang="en-GB" sz="1400" dirty="0"/>
              <a:t>A huge plus would be if I was able to subscribe to a product to be delivered each month on selected dates so that I don’t have to worry and get stressed over trying to talk to staff over the phone to get orders through and then waiting and waiting wondering when it will arrive.</a:t>
            </a:r>
            <a:r>
              <a:rPr lang="en-GB" sz="1200" dirty="0"/>
              <a:t>	</a:t>
            </a:r>
          </a:p>
        </p:txBody>
      </p:sp>
      <p:sp>
        <p:nvSpPr>
          <p:cNvPr id="4" name="TextBox 3">
            <a:extLst>
              <a:ext uri="{FF2B5EF4-FFF2-40B4-BE49-F238E27FC236}">
                <a16:creationId xmlns:a16="http://schemas.microsoft.com/office/drawing/2014/main" id="{CEEF8C4F-5F98-4636-9FCF-7AB0378312EF}"/>
              </a:ext>
            </a:extLst>
          </p:cNvPr>
          <p:cNvSpPr txBox="1"/>
          <p:nvPr/>
        </p:nvSpPr>
        <p:spPr>
          <a:xfrm>
            <a:off x="1328058" y="6015278"/>
            <a:ext cx="3878424" cy="369332"/>
          </a:xfrm>
          <a:prstGeom prst="rect">
            <a:avLst/>
          </a:prstGeom>
          <a:noFill/>
        </p:spPr>
        <p:txBody>
          <a:bodyPr wrap="square" rtlCol="0">
            <a:spAutoFit/>
          </a:bodyPr>
          <a:lstStyle/>
          <a:p>
            <a:r>
              <a:rPr lang="en-GB" dirty="0">
                <a:solidFill>
                  <a:schemeClr val="accent1">
                    <a:lumMod val="75000"/>
                  </a:schemeClr>
                </a:solidFill>
              </a:rPr>
              <a:t>Stable hand &amp; horse owner</a:t>
            </a:r>
          </a:p>
        </p:txBody>
      </p:sp>
      <p:pic>
        <p:nvPicPr>
          <p:cNvPr id="6" name="Picture 5">
            <a:extLst>
              <a:ext uri="{FF2B5EF4-FFF2-40B4-BE49-F238E27FC236}">
                <a16:creationId xmlns:a16="http://schemas.microsoft.com/office/drawing/2014/main" id="{D8329A44-B22A-4643-97B2-274B9B38674F}"/>
              </a:ext>
            </a:extLst>
          </p:cNvPr>
          <p:cNvPicPr>
            <a:picLocks noChangeAspect="1"/>
          </p:cNvPicPr>
          <p:nvPr/>
        </p:nvPicPr>
        <p:blipFill>
          <a:blip r:embed="rId2"/>
          <a:stretch>
            <a:fillRect/>
          </a:stretch>
        </p:blipFill>
        <p:spPr>
          <a:xfrm>
            <a:off x="1433889" y="1831911"/>
            <a:ext cx="2638425" cy="3810000"/>
          </a:xfrm>
          <a:prstGeom prst="rect">
            <a:avLst/>
          </a:prstGeom>
        </p:spPr>
      </p:pic>
      <p:sp>
        <p:nvSpPr>
          <p:cNvPr id="7" name="TextBox 6">
            <a:extLst>
              <a:ext uri="{FF2B5EF4-FFF2-40B4-BE49-F238E27FC236}">
                <a16:creationId xmlns:a16="http://schemas.microsoft.com/office/drawing/2014/main" id="{A7DEFB9B-8E78-4BFF-BEE3-50C21AE6FABB}"/>
              </a:ext>
            </a:extLst>
          </p:cNvPr>
          <p:cNvSpPr txBox="1"/>
          <p:nvPr/>
        </p:nvSpPr>
        <p:spPr>
          <a:xfrm>
            <a:off x="226346" y="109057"/>
            <a:ext cx="1079142" cy="369332"/>
          </a:xfrm>
          <a:prstGeom prst="rect">
            <a:avLst/>
          </a:prstGeom>
          <a:noFill/>
        </p:spPr>
        <p:txBody>
          <a:bodyPr wrap="none" rtlCol="0">
            <a:spAutoFit/>
          </a:bodyPr>
          <a:lstStyle/>
          <a:p>
            <a:r>
              <a:rPr lang="en-GB" dirty="0">
                <a:solidFill>
                  <a:schemeClr val="accent1">
                    <a:lumMod val="40000"/>
                    <a:lumOff val="60000"/>
                  </a:schemeClr>
                </a:solidFill>
              </a:rPr>
              <a:t>Persona</a:t>
            </a:r>
          </a:p>
        </p:txBody>
      </p:sp>
    </p:spTree>
    <p:extLst>
      <p:ext uri="{BB962C8B-B14F-4D97-AF65-F5344CB8AC3E}">
        <p14:creationId xmlns:p14="http://schemas.microsoft.com/office/powerpoint/2010/main" val="2490791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 name="Picture 3" descr="Graphical user interface&#10;&#10;Description automatically generated">
            <a:extLst>
              <a:ext uri="{FF2B5EF4-FFF2-40B4-BE49-F238E27FC236}">
                <a16:creationId xmlns:a16="http://schemas.microsoft.com/office/drawing/2014/main" id="{8C6FB256-089E-4B42-ACF7-41480E9B3805}"/>
              </a:ext>
            </a:extLst>
          </p:cNvPr>
          <p:cNvPicPr>
            <a:picLocks noChangeAspect="1"/>
          </p:cNvPicPr>
          <p:nvPr/>
        </p:nvPicPr>
        <p:blipFill rotWithShape="1">
          <a:blip r:embed="rId2"/>
          <a:srcRect r="1779" b="1"/>
          <a:stretch/>
        </p:blipFill>
        <p:spPr>
          <a:xfrm>
            <a:off x="20" y="10"/>
            <a:ext cx="12191980" cy="6857990"/>
          </a:xfrm>
          <a:prstGeom prst="rect">
            <a:avLst/>
          </a:prstGeom>
        </p:spPr>
      </p:pic>
    </p:spTree>
    <p:extLst>
      <p:ext uri="{BB962C8B-B14F-4D97-AF65-F5344CB8AC3E}">
        <p14:creationId xmlns:p14="http://schemas.microsoft.com/office/powerpoint/2010/main" val="283786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5" name="Group 8">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6" name="Group 22">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7" name="Rectangle 36">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 name="Picture 3" descr="Graphical user interface&#10;&#10;Description automatically generated">
            <a:extLst>
              <a:ext uri="{FF2B5EF4-FFF2-40B4-BE49-F238E27FC236}">
                <a16:creationId xmlns:a16="http://schemas.microsoft.com/office/drawing/2014/main" id="{26DE872D-98B1-47BB-8F6A-04E4339374D7}"/>
              </a:ext>
            </a:extLst>
          </p:cNvPr>
          <p:cNvPicPr>
            <a:picLocks noChangeAspect="1"/>
          </p:cNvPicPr>
          <p:nvPr/>
        </p:nvPicPr>
        <p:blipFill rotWithShape="1">
          <a:blip r:embed="rId2"/>
          <a:srcRect l="655" r="678"/>
          <a:stretch/>
        </p:blipFill>
        <p:spPr>
          <a:xfrm>
            <a:off x="20" y="10"/>
            <a:ext cx="12191980" cy="6857990"/>
          </a:xfrm>
          <a:prstGeom prst="rect">
            <a:avLst/>
          </a:prstGeom>
        </p:spPr>
      </p:pic>
    </p:spTree>
    <p:extLst>
      <p:ext uri="{BB962C8B-B14F-4D97-AF65-F5344CB8AC3E}">
        <p14:creationId xmlns:p14="http://schemas.microsoft.com/office/powerpoint/2010/main" val="271791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 name="Picture 3" descr="A collage of a dog and a cat&#10;&#10;Description automatically generated with medium confidence">
            <a:extLst>
              <a:ext uri="{FF2B5EF4-FFF2-40B4-BE49-F238E27FC236}">
                <a16:creationId xmlns:a16="http://schemas.microsoft.com/office/drawing/2014/main" id="{6AD6A676-49A5-4221-8DCB-483637A0771D}"/>
              </a:ext>
            </a:extLst>
          </p:cNvPr>
          <p:cNvPicPr>
            <a:picLocks noChangeAspect="1"/>
          </p:cNvPicPr>
          <p:nvPr/>
        </p:nvPicPr>
        <p:blipFill rotWithShape="1">
          <a:blip r:embed="rId2"/>
          <a:srcRect r="888" b="-1"/>
          <a:stretch/>
        </p:blipFill>
        <p:spPr>
          <a:xfrm>
            <a:off x="20" y="10"/>
            <a:ext cx="12191980" cy="6857990"/>
          </a:xfrm>
          <a:prstGeom prst="rect">
            <a:avLst/>
          </a:prstGeom>
        </p:spPr>
      </p:pic>
    </p:spTree>
    <p:extLst>
      <p:ext uri="{BB962C8B-B14F-4D97-AF65-F5344CB8AC3E}">
        <p14:creationId xmlns:p14="http://schemas.microsoft.com/office/powerpoint/2010/main" val="151900008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2642</TotalTime>
  <Words>516</Words>
  <Application>Microsoft Office PowerPoint</Application>
  <PresentationFormat>Widescreen</PresentationFormat>
  <Paragraphs>24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Century Gothic</vt:lpstr>
      <vt:lpstr>Wingdings</vt:lpstr>
      <vt:lpstr>Wingdings 3</vt:lpstr>
      <vt:lpstr>Wisp</vt:lpstr>
      <vt:lpstr>Pet equipment app</vt:lpstr>
      <vt:lpstr>The what</vt:lpstr>
      <vt:lpstr>PowerPoint Presentation</vt:lpstr>
      <vt:lpstr>The who</vt:lpstr>
      <vt:lpstr>The why</vt:lpstr>
      <vt:lpstr>Shirley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equipment app</dc:title>
  <dc:creator>Jack Noonan (20089285)</dc:creator>
  <cp:lastModifiedBy>Barry O Donnell (20088160)</cp:lastModifiedBy>
  <cp:revision>2</cp:revision>
  <dcterms:created xsi:type="dcterms:W3CDTF">2022-03-23T00:26:32Z</dcterms:created>
  <dcterms:modified xsi:type="dcterms:W3CDTF">2022-04-28T22:10:12Z</dcterms:modified>
</cp:coreProperties>
</file>